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416" t="-2925" r="-7660" b="-25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660663"/>
            <a:ext cx="1929457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967653" y="3600450"/>
            <a:ext cx="1320347" cy="3086100"/>
            <a:chOff x="0" y="0"/>
            <a:chExt cx="34774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7746" cy="812800"/>
            </a:xfrm>
            <a:custGeom>
              <a:avLst/>
              <a:gdLst/>
              <a:ahLst/>
              <a:cxnLst/>
              <a:rect r="r" b="b" t="t" l="l"/>
              <a:pathLst>
                <a:path h="812800" w="347746">
                  <a:moveTo>
                    <a:pt x="0" y="0"/>
                  </a:moveTo>
                  <a:lnTo>
                    <a:pt x="347746" y="0"/>
                  </a:lnTo>
                  <a:lnTo>
                    <a:pt x="34774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4774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116036"/>
            <a:ext cx="13790124" cy="288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</a:pPr>
            <a:r>
              <a:rPr lang="en-US" sz="7299">
                <a:solidFill>
                  <a:srgbClr val="FFFFFF"/>
                </a:solidFill>
                <a:latin typeface="Poppins Bold"/>
              </a:rPr>
              <a:t>INTELLIGENT RESEARCH CONTENT MANAGEMENT SYSTEM FOR ORGANIZATION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73536"/>
            <a:ext cx="6464139" cy="58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80">
                <a:solidFill>
                  <a:srgbClr val="FFFFFF"/>
                </a:solidFill>
                <a:latin typeface="Poppins"/>
              </a:rPr>
              <a:t>By Wong Leh Ling 152657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82094"/>
            <a:ext cx="11936221" cy="38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120">
                <a:solidFill>
                  <a:srgbClr val="FFFFFF"/>
                </a:solidFill>
                <a:latin typeface="Poppins"/>
              </a:rPr>
              <a:t>Supervisor: Associate Professor Dr. Gan Keng Hoon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782122"/>
            <a:ext cx="11936221" cy="38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120">
                <a:solidFill>
                  <a:srgbClr val="FFFFFF"/>
                </a:solidFill>
                <a:latin typeface="Poppins"/>
              </a:rPr>
              <a:t>Examiner 1: Associate Professor Dr. Tan Tien 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03497"/>
            <a:ext cx="11936221" cy="38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120">
                <a:solidFill>
                  <a:srgbClr val="FFFFFF"/>
                </a:solidFill>
                <a:latin typeface="Poppins"/>
              </a:rPr>
              <a:t>CAT405 Intelligent Computing Major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18824" y="889352"/>
            <a:ext cx="2440476" cy="39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6"/>
              </a:lnSpc>
            </a:pPr>
            <a:r>
              <a:rPr lang="en-US" sz="2430" spc="121">
                <a:solidFill>
                  <a:srgbClr val="FFFFFF"/>
                </a:solidFill>
                <a:latin typeface="Poppins"/>
              </a:rPr>
              <a:t> 2 Apr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0077" y="9519673"/>
            <a:ext cx="435498" cy="435498"/>
          </a:xfrm>
          <a:custGeom>
            <a:avLst/>
            <a:gdLst/>
            <a:ahLst/>
            <a:cxnLst/>
            <a:rect r="r" b="b" t="t" l="l"/>
            <a:pathLst>
              <a:path h="435498" w="435498">
                <a:moveTo>
                  <a:pt x="0" y="0"/>
                </a:moveTo>
                <a:lnTo>
                  <a:pt x="435499" y="0"/>
                </a:lnTo>
                <a:lnTo>
                  <a:pt x="435499" y="435498"/>
                </a:lnTo>
                <a:lnTo>
                  <a:pt x="0" y="435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61958"/>
            <a:ext cx="3372905" cy="2681542"/>
            <a:chOff x="0" y="0"/>
            <a:chExt cx="888653" cy="706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02591" y="2727782"/>
            <a:ext cx="825123" cy="86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401" y="4203076"/>
            <a:ext cx="3087703" cy="48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1225043" y="3783679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411229" y="3605357"/>
            <a:ext cx="4848071" cy="4114800"/>
          </a:xfrm>
          <a:custGeom>
            <a:avLst/>
            <a:gdLst/>
            <a:ahLst/>
            <a:cxnLst/>
            <a:rect r="r" b="b" t="t" l="l"/>
            <a:pathLst>
              <a:path h="4114800" w="4848071">
                <a:moveTo>
                  <a:pt x="0" y="0"/>
                </a:moveTo>
                <a:lnTo>
                  <a:pt x="4848071" y="0"/>
                </a:lnTo>
                <a:lnTo>
                  <a:pt x="484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46869" y="828760"/>
            <a:ext cx="9794262" cy="99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spc="140">
                <a:solidFill>
                  <a:srgbClr val="1C277E"/>
                </a:solidFill>
                <a:latin typeface="Poppins Ultra-Bold"/>
              </a:rPr>
              <a:t>AGENDA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81154" y="2461958"/>
            <a:ext cx="3372905" cy="2681542"/>
            <a:chOff x="0" y="0"/>
            <a:chExt cx="888653" cy="7065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38336" y="2724127"/>
            <a:ext cx="921124" cy="86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22671" y="4026873"/>
            <a:ext cx="3752454" cy="93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SYSTEM OBJECTIVES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4977497" y="3783679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28700" y="5662757"/>
            <a:ext cx="3372905" cy="2681542"/>
            <a:chOff x="0" y="0"/>
            <a:chExt cx="888653" cy="7065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230590" y="5924926"/>
            <a:ext cx="969125" cy="86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6160" y="7149874"/>
            <a:ext cx="3029102" cy="93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MODEL RELATED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225043" y="6903515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8596192" y="2461958"/>
            <a:ext cx="3372905" cy="2681542"/>
            <a:chOff x="0" y="0"/>
            <a:chExt cx="888653" cy="7065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822082" y="2724127"/>
            <a:ext cx="921124" cy="86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73484" y="4007823"/>
            <a:ext cx="3087703" cy="93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SYSTEM ARCHITECTURE</a:t>
            </a:r>
          </a:p>
        </p:txBody>
      </p:sp>
      <p:sp>
        <p:nvSpPr>
          <p:cNvPr name="AutoShape 28" id="28"/>
          <p:cNvSpPr/>
          <p:nvPr/>
        </p:nvSpPr>
        <p:spPr>
          <a:xfrm>
            <a:off x="8792534" y="3783679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8596192" y="5662757"/>
            <a:ext cx="3372905" cy="2681542"/>
            <a:chOff x="0" y="0"/>
            <a:chExt cx="888653" cy="7065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830436" y="5924926"/>
            <a:ext cx="904415" cy="86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60738" y="7149874"/>
            <a:ext cx="3243812" cy="93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WRAPPING</a:t>
            </a:r>
          </a:p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UP</a:t>
            </a:r>
          </a:p>
        </p:txBody>
      </p:sp>
      <p:sp>
        <p:nvSpPr>
          <p:cNvPr name="AutoShape 34" id="34"/>
          <p:cNvSpPr/>
          <p:nvPr/>
        </p:nvSpPr>
        <p:spPr>
          <a:xfrm>
            <a:off x="8792534" y="6903515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4812446" y="5662757"/>
            <a:ext cx="3372905" cy="2681542"/>
            <a:chOff x="0" y="0"/>
            <a:chExt cx="888653" cy="7065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88653" cy="706501"/>
            </a:xfrm>
            <a:custGeom>
              <a:avLst/>
              <a:gdLst/>
              <a:ahLst/>
              <a:cxnLst/>
              <a:rect r="r" b="b" t="t" l="l"/>
              <a:pathLst>
                <a:path h="706501" w="888653">
                  <a:moveTo>
                    <a:pt x="0" y="0"/>
                  </a:moveTo>
                  <a:lnTo>
                    <a:pt x="888653" y="0"/>
                  </a:lnTo>
                  <a:lnTo>
                    <a:pt x="888653" y="706501"/>
                  </a:lnTo>
                  <a:lnTo>
                    <a:pt x="0" y="706501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88653" cy="763651"/>
            </a:xfrm>
            <a:prstGeom prst="rect">
              <a:avLst/>
            </a:prstGeom>
          </p:spPr>
          <p:txBody>
            <a:bodyPr anchor="ctr" rtlCol="false" tIns="38817" lIns="38817" bIns="38817" rIns="38817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894334" y="5928581"/>
            <a:ext cx="1209129" cy="86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5349">
                <a:solidFill>
                  <a:srgbClr val="FFFFFF"/>
                </a:solidFill>
                <a:latin typeface="Poppins Ultra-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97648" y="7265337"/>
            <a:ext cx="2802501" cy="4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DEMO</a:t>
            </a:r>
          </a:p>
        </p:txBody>
      </p:sp>
      <p:sp>
        <p:nvSpPr>
          <p:cNvPr name="AutoShape 40" id="40"/>
          <p:cNvSpPr/>
          <p:nvPr/>
        </p:nvSpPr>
        <p:spPr>
          <a:xfrm>
            <a:off x="5008788" y="6936853"/>
            <a:ext cx="298021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6387561" y="-1011916"/>
            <a:ext cx="12310832" cy="12310832"/>
          </a:xfrm>
          <a:custGeom>
            <a:avLst/>
            <a:gdLst/>
            <a:ahLst/>
            <a:cxnLst/>
            <a:rect r="r" b="b" t="t" l="l"/>
            <a:pathLst>
              <a:path h="12310832" w="12310832">
                <a:moveTo>
                  <a:pt x="12310831" y="12310832"/>
                </a:moveTo>
                <a:lnTo>
                  <a:pt x="0" y="12310832"/>
                </a:lnTo>
                <a:lnTo>
                  <a:pt x="0" y="0"/>
                </a:lnTo>
                <a:lnTo>
                  <a:pt x="12310831" y="0"/>
                </a:lnTo>
                <a:lnTo>
                  <a:pt x="12310831" y="123108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040401" y="-166269"/>
            <a:ext cx="11215942" cy="1121594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085" t="0" r="-2200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54520" y="1015513"/>
            <a:ext cx="8146527" cy="11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7000">
                <a:solidFill>
                  <a:srgbClr val="1C277E"/>
                </a:solidFill>
                <a:latin typeface="Poppins Ultra-Bold"/>
              </a:rPr>
              <a:t> BACKGROUND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27368" y="4209398"/>
            <a:ext cx="5322271" cy="515606"/>
            <a:chOff x="0" y="0"/>
            <a:chExt cx="1401750" cy="1357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1750" cy="135798"/>
            </a:xfrm>
            <a:custGeom>
              <a:avLst/>
              <a:gdLst/>
              <a:ahLst/>
              <a:cxnLst/>
              <a:rect r="r" b="b" t="t" l="l"/>
              <a:pathLst>
                <a:path h="135798" w="1401750">
                  <a:moveTo>
                    <a:pt x="0" y="0"/>
                  </a:moveTo>
                  <a:lnTo>
                    <a:pt x="1401750" y="0"/>
                  </a:lnTo>
                  <a:lnTo>
                    <a:pt x="1401750" y="135798"/>
                  </a:lnTo>
                  <a:lnTo>
                    <a:pt x="0" y="135798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1750" cy="192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49639" y="4209398"/>
            <a:ext cx="3772290" cy="535906"/>
            <a:chOff x="0" y="0"/>
            <a:chExt cx="993525" cy="1411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3525" cy="141144"/>
            </a:xfrm>
            <a:custGeom>
              <a:avLst/>
              <a:gdLst/>
              <a:ahLst/>
              <a:cxnLst/>
              <a:rect r="r" b="b" t="t" l="l"/>
              <a:pathLst>
                <a:path h="141144" w="993525">
                  <a:moveTo>
                    <a:pt x="0" y="0"/>
                  </a:moveTo>
                  <a:lnTo>
                    <a:pt x="993525" y="0"/>
                  </a:lnTo>
                  <a:lnTo>
                    <a:pt x="993525" y="141144"/>
                  </a:lnTo>
                  <a:lnTo>
                    <a:pt x="0" y="141144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93525" cy="198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89243" y="4905796"/>
            <a:ext cx="3095524" cy="498586"/>
            <a:chOff x="0" y="0"/>
            <a:chExt cx="815282" cy="13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5282" cy="131315"/>
            </a:xfrm>
            <a:custGeom>
              <a:avLst/>
              <a:gdLst/>
              <a:ahLst/>
              <a:cxnLst/>
              <a:rect r="r" b="b" t="t" l="l"/>
              <a:pathLst>
                <a:path h="131315" w="815282">
                  <a:moveTo>
                    <a:pt x="0" y="0"/>
                  </a:moveTo>
                  <a:lnTo>
                    <a:pt x="815282" y="0"/>
                  </a:lnTo>
                  <a:lnTo>
                    <a:pt x="815282" y="131315"/>
                  </a:lnTo>
                  <a:lnTo>
                    <a:pt x="0" y="131315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5282" cy="188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923270" y="2745216"/>
            <a:ext cx="10652738" cy="265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2699">
                <a:solidFill>
                  <a:srgbClr val="1C277E"/>
                </a:solidFill>
                <a:latin typeface="Poppins"/>
              </a:rPr>
              <a:t>This “Intelligent Research Content Management System for Organization” was introduced to help research organization to manage the content internally, perform personalized recommendation to the organization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54520" y="301138"/>
            <a:ext cx="5694817" cy="77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spc="240">
                <a:solidFill>
                  <a:srgbClr val="1C277E"/>
                </a:solidFill>
                <a:latin typeface="Poppins"/>
              </a:rPr>
              <a:t>INTRODUCTION &amp;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920153" y="2595562"/>
            <a:ext cx="539297" cy="3086100"/>
            <a:chOff x="0" y="0"/>
            <a:chExt cx="142037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037" cy="812800"/>
            </a:xfrm>
            <a:custGeom>
              <a:avLst/>
              <a:gdLst/>
              <a:ahLst/>
              <a:cxnLst/>
              <a:rect r="r" b="b" t="t" l="l"/>
              <a:pathLst>
                <a:path h="812800" w="142037">
                  <a:moveTo>
                    <a:pt x="0" y="0"/>
                  </a:moveTo>
                  <a:lnTo>
                    <a:pt x="142037" y="0"/>
                  </a:lnTo>
                  <a:lnTo>
                    <a:pt x="14203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4203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89243" y="5823025"/>
            <a:ext cx="8411804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2499">
                <a:solidFill>
                  <a:srgbClr val="1C277E"/>
                </a:solidFill>
                <a:latin typeface="Poppins"/>
              </a:rPr>
              <a:t>4 Modules:</a:t>
            </a:r>
          </a:p>
          <a:p>
            <a:pPr marL="539746" indent="-269873" lvl="1">
              <a:lnSpc>
                <a:spcPts val="4374"/>
              </a:lnSpc>
              <a:buAutoNum type="arabicPeriod" startAt="1"/>
            </a:pPr>
            <a:r>
              <a:rPr lang="en-US" sz="2499">
                <a:solidFill>
                  <a:srgbClr val="1C277E"/>
                </a:solidFill>
                <a:latin typeface="Poppins"/>
              </a:rPr>
              <a:t>Content Management Module</a:t>
            </a:r>
          </a:p>
          <a:p>
            <a:pPr marL="539746" indent="-269873" lvl="1">
              <a:lnSpc>
                <a:spcPts val="4374"/>
              </a:lnSpc>
              <a:buAutoNum type="arabicPeriod" startAt="1"/>
            </a:pPr>
            <a:r>
              <a:rPr lang="en-US" sz="2499">
                <a:solidFill>
                  <a:srgbClr val="1C277E"/>
                </a:solidFill>
                <a:latin typeface="Poppins"/>
              </a:rPr>
              <a:t>User Management Module</a:t>
            </a:r>
          </a:p>
          <a:p>
            <a:pPr marL="539746" indent="-269873" lvl="1">
              <a:lnSpc>
                <a:spcPts val="4374"/>
              </a:lnSpc>
              <a:buAutoNum type="arabicPeriod" startAt="1"/>
            </a:pPr>
            <a:r>
              <a:rPr lang="en-US" sz="2499">
                <a:solidFill>
                  <a:srgbClr val="1C277E"/>
                </a:solidFill>
                <a:latin typeface="Poppins"/>
              </a:rPr>
              <a:t>Recommendation Engine</a:t>
            </a:r>
          </a:p>
          <a:p>
            <a:pPr marL="539746" indent="-269873" lvl="1">
              <a:lnSpc>
                <a:spcPts val="4374"/>
              </a:lnSpc>
              <a:buAutoNum type="arabicPeriod" startAt="1"/>
            </a:pPr>
            <a:r>
              <a:rPr lang="en-US" sz="2499">
                <a:solidFill>
                  <a:srgbClr val="1C277E"/>
                </a:solidFill>
                <a:latin typeface="Poppins"/>
              </a:rPr>
              <a:t>Natural Language Processing (NLP) Module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195" y="443558"/>
            <a:ext cx="5760387" cy="1779906"/>
            <a:chOff x="0" y="0"/>
            <a:chExt cx="7680516" cy="23732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04875"/>
              <a:ext cx="7680516" cy="146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60"/>
                </a:lnSpc>
              </a:pPr>
              <a:r>
                <a:rPr lang="en-US" sz="7000">
                  <a:solidFill>
                    <a:srgbClr val="1C277E"/>
                  </a:solidFill>
                  <a:latin typeface="Poppins Ultra-Bold"/>
                </a:rPr>
                <a:t>OBJECTIVES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6136726" cy="101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240">
                  <a:solidFill>
                    <a:srgbClr val="1C277E"/>
                  </a:solidFill>
                  <a:latin typeface="Poppins"/>
                </a:rPr>
                <a:t>SYSTEM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34698" y="3827105"/>
            <a:ext cx="7969961" cy="470615"/>
            <a:chOff x="0" y="0"/>
            <a:chExt cx="2099084" cy="1239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9084" cy="123948"/>
            </a:xfrm>
            <a:custGeom>
              <a:avLst/>
              <a:gdLst/>
              <a:ahLst/>
              <a:cxnLst/>
              <a:rect r="r" b="b" t="t" l="l"/>
              <a:pathLst>
                <a:path h="123948" w="2099084">
                  <a:moveTo>
                    <a:pt x="0" y="0"/>
                  </a:moveTo>
                  <a:lnTo>
                    <a:pt x="2099084" y="0"/>
                  </a:lnTo>
                  <a:lnTo>
                    <a:pt x="2099084" y="123948"/>
                  </a:lnTo>
                  <a:lnTo>
                    <a:pt x="0" y="123948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99084" cy="18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84347" y="3342801"/>
            <a:ext cx="1988674" cy="470615"/>
            <a:chOff x="0" y="0"/>
            <a:chExt cx="523766" cy="1239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3766" cy="123948"/>
            </a:xfrm>
            <a:custGeom>
              <a:avLst/>
              <a:gdLst/>
              <a:ahLst/>
              <a:cxnLst/>
              <a:rect r="r" b="b" t="t" l="l"/>
              <a:pathLst>
                <a:path h="123948" w="523766">
                  <a:moveTo>
                    <a:pt x="0" y="0"/>
                  </a:moveTo>
                  <a:lnTo>
                    <a:pt x="523766" y="0"/>
                  </a:lnTo>
                  <a:lnTo>
                    <a:pt x="523766" y="123948"/>
                  </a:lnTo>
                  <a:lnTo>
                    <a:pt x="0" y="123948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23766" cy="18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14980" y="3257076"/>
            <a:ext cx="9658041" cy="144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996" indent="-293498" lvl="1">
              <a:lnSpc>
                <a:spcPts val="3806"/>
              </a:lnSpc>
              <a:spcBef>
                <a:spcPct val="0"/>
              </a:spcBef>
              <a:buFont typeface="Arial"/>
              <a:buChar char="•"/>
            </a:pPr>
            <a:r>
              <a:rPr lang="en-US" sz="2718">
                <a:solidFill>
                  <a:srgbClr val="1C277E"/>
                </a:solidFill>
                <a:latin typeface="Poppins"/>
              </a:rPr>
              <a:t>To enable research organizations to share and manage their research content internally more efficiently.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42951" y="7038973"/>
            <a:ext cx="5441681" cy="466009"/>
            <a:chOff x="0" y="0"/>
            <a:chExt cx="1433200" cy="1227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3200" cy="122735"/>
            </a:xfrm>
            <a:custGeom>
              <a:avLst/>
              <a:gdLst/>
              <a:ahLst/>
              <a:cxnLst/>
              <a:rect r="r" b="b" t="t" l="l"/>
              <a:pathLst>
                <a:path h="122735" w="1433200">
                  <a:moveTo>
                    <a:pt x="0" y="0"/>
                  </a:moveTo>
                  <a:lnTo>
                    <a:pt x="1433200" y="0"/>
                  </a:lnTo>
                  <a:lnTo>
                    <a:pt x="1433200" y="122735"/>
                  </a:lnTo>
                  <a:lnTo>
                    <a:pt x="0" y="122735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33200" cy="179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314980" y="6977536"/>
            <a:ext cx="9658041" cy="96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996" indent="-293498" lvl="1">
              <a:lnSpc>
                <a:spcPts val="3806"/>
              </a:lnSpc>
              <a:spcBef>
                <a:spcPct val="0"/>
              </a:spcBef>
              <a:buFont typeface="Arial"/>
              <a:buChar char="•"/>
            </a:pPr>
            <a:r>
              <a:rPr lang="en-US" sz="2718">
                <a:solidFill>
                  <a:srgbClr val="1C277E"/>
                </a:solidFill>
                <a:latin typeface="Poppins"/>
              </a:rPr>
              <a:t>To recommend research content to correct users based on users’ interest and metadata.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638825" y="5412262"/>
            <a:ext cx="5887203" cy="470615"/>
            <a:chOff x="0" y="0"/>
            <a:chExt cx="1550539" cy="1239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0539" cy="123948"/>
            </a:xfrm>
            <a:custGeom>
              <a:avLst/>
              <a:gdLst/>
              <a:ahLst/>
              <a:cxnLst/>
              <a:rect r="r" b="b" t="t" l="l"/>
              <a:pathLst>
                <a:path h="123948" w="1550539">
                  <a:moveTo>
                    <a:pt x="0" y="0"/>
                  </a:moveTo>
                  <a:lnTo>
                    <a:pt x="1550539" y="0"/>
                  </a:lnTo>
                  <a:lnTo>
                    <a:pt x="1550539" y="123948"/>
                  </a:lnTo>
                  <a:lnTo>
                    <a:pt x="0" y="123948"/>
                  </a:lnTo>
                  <a:close/>
                </a:path>
              </a:pathLst>
            </a:custGeom>
            <a:solidFill>
              <a:srgbClr val="85B1D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50539" cy="18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14980" y="5355431"/>
            <a:ext cx="9658041" cy="96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996" indent="-293498" lvl="1">
              <a:lnSpc>
                <a:spcPts val="3806"/>
              </a:lnSpc>
              <a:spcBef>
                <a:spcPct val="0"/>
              </a:spcBef>
              <a:buFont typeface="Arial"/>
              <a:buChar char="•"/>
            </a:pPr>
            <a:r>
              <a:rPr lang="en-US" sz="2718">
                <a:solidFill>
                  <a:srgbClr val="1C277E"/>
                </a:solidFill>
                <a:latin typeface="Poppins"/>
              </a:rPr>
              <a:t>To classify the research contents to different categories and generate tags.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920153" y="2595562"/>
            <a:ext cx="539297" cy="3086100"/>
            <a:chOff x="0" y="0"/>
            <a:chExt cx="14203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2037" cy="812800"/>
            </a:xfrm>
            <a:custGeom>
              <a:avLst/>
              <a:gdLst/>
              <a:ahLst/>
              <a:cxnLst/>
              <a:rect r="r" b="b" t="t" l="l"/>
              <a:pathLst>
                <a:path h="812800" w="142037">
                  <a:moveTo>
                    <a:pt x="0" y="0"/>
                  </a:moveTo>
                  <a:lnTo>
                    <a:pt x="142037" y="0"/>
                  </a:lnTo>
                  <a:lnTo>
                    <a:pt x="14203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4203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C27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1679" y="3644974"/>
            <a:ext cx="3497665" cy="697900"/>
            <a:chOff x="0" y="0"/>
            <a:chExt cx="921196" cy="18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1196" cy="183809"/>
            </a:xfrm>
            <a:custGeom>
              <a:avLst/>
              <a:gdLst/>
              <a:ahLst/>
              <a:cxnLst/>
              <a:rect r="r" b="b" t="t" l="l"/>
              <a:pathLst>
                <a:path h="183809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21196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8195" y="443558"/>
            <a:ext cx="7072755" cy="1779906"/>
            <a:chOff x="0" y="0"/>
            <a:chExt cx="9430340" cy="23732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04875"/>
              <a:ext cx="9430340" cy="146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60"/>
                </a:lnSpc>
              </a:pPr>
              <a:r>
                <a:rPr lang="en-US" sz="7000">
                  <a:solidFill>
                    <a:srgbClr val="FFFFFF"/>
                  </a:solidFill>
                  <a:latin typeface="Poppins Ultra-Bold"/>
                </a:rPr>
                <a:t>ARCHITECTURE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534835" cy="101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240">
                  <a:solidFill>
                    <a:srgbClr val="FFFFFF"/>
                  </a:solidFill>
                  <a:latin typeface="Poppins"/>
                </a:rPr>
                <a:t>SYSTEM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8195" y="2369157"/>
            <a:ext cx="457349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FFFFFF"/>
                </a:solidFill>
                <a:latin typeface="Poppins"/>
              </a:rPr>
              <a:t>4 modules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198" y="3648533"/>
            <a:ext cx="3432176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Upload document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16" y="3105399"/>
            <a:ext cx="861580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10" indent="-323855" lvl="1">
              <a:lnSpc>
                <a:spcPts val="3600"/>
              </a:lnSpc>
              <a:spcBef>
                <a:spcPct val="0"/>
              </a:spcBef>
              <a:buAutoNum type="arabicPeriod" startAt="1"/>
            </a:pPr>
            <a:r>
              <a:rPr lang="en-US" sz="3000" spc="150">
                <a:solidFill>
                  <a:srgbClr val="FFFFFF"/>
                </a:solidFill>
                <a:latin typeface="Poppins"/>
              </a:rPr>
              <a:t>Content Management Module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461444" y="3644974"/>
            <a:ext cx="3497665" cy="697900"/>
            <a:chOff x="0" y="0"/>
            <a:chExt cx="921196" cy="1838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1196" cy="183809"/>
            </a:xfrm>
            <a:custGeom>
              <a:avLst/>
              <a:gdLst/>
              <a:ahLst/>
              <a:cxnLst/>
              <a:rect r="r" b="b" t="t" l="l"/>
              <a:pathLst>
                <a:path h="183809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21196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97234" y="3644974"/>
            <a:ext cx="3497665" cy="697900"/>
            <a:chOff x="0" y="0"/>
            <a:chExt cx="921196" cy="1838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1196" cy="183809"/>
            </a:xfrm>
            <a:custGeom>
              <a:avLst/>
              <a:gdLst/>
              <a:ahLst/>
              <a:cxnLst/>
              <a:rect r="r" b="b" t="t" l="l"/>
              <a:pathLst>
                <a:path h="183809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21196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814272" y="3648533"/>
            <a:ext cx="2796203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View document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95420" y="3656437"/>
            <a:ext cx="2734231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Edit document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33024" y="3644974"/>
            <a:ext cx="3497665" cy="697900"/>
            <a:chOff x="0" y="0"/>
            <a:chExt cx="921196" cy="1838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1196" cy="183809"/>
            </a:xfrm>
            <a:custGeom>
              <a:avLst/>
              <a:gdLst/>
              <a:ahLst/>
              <a:cxnLst/>
              <a:rect r="r" b="b" t="t" l="l"/>
              <a:pathLst>
                <a:path h="183809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21196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80674" y="3648533"/>
            <a:ext cx="3432176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Delete document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48247" y="4504798"/>
            <a:ext cx="3497665" cy="697900"/>
            <a:chOff x="0" y="0"/>
            <a:chExt cx="921196" cy="1838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1196" cy="183809"/>
            </a:xfrm>
            <a:custGeom>
              <a:avLst/>
              <a:gdLst/>
              <a:ahLst/>
              <a:cxnLst/>
              <a:rect r="r" b="b" t="t" l="l"/>
              <a:pathLst>
                <a:path h="183809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21196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488013" y="4504798"/>
            <a:ext cx="5048020" cy="697900"/>
            <a:chOff x="0" y="0"/>
            <a:chExt cx="1329520" cy="1838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9520" cy="183809"/>
            </a:xfrm>
            <a:custGeom>
              <a:avLst/>
              <a:gdLst/>
              <a:ahLst/>
              <a:cxnLst/>
              <a:rect r="r" b="b" t="t" l="l"/>
              <a:pathLst>
                <a:path h="183809" w="1329520">
                  <a:moveTo>
                    <a:pt x="0" y="0"/>
                  </a:moveTo>
                  <a:lnTo>
                    <a:pt x="1329520" y="0"/>
                  </a:lnTo>
                  <a:lnTo>
                    <a:pt x="1329520" y="183809"/>
                  </a:lnTo>
                  <a:lnTo>
                    <a:pt x="0" y="18380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29520" cy="24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53843" y="4510530"/>
            <a:ext cx="3432176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Search document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4728" y="5488448"/>
            <a:ext cx="861580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Poppins"/>
              </a:rPr>
              <a:t>2.User Management Module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21679" y="6045039"/>
            <a:ext cx="3497665" cy="706817"/>
            <a:chOff x="0" y="0"/>
            <a:chExt cx="921196" cy="1861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20805" y="6057412"/>
            <a:ext cx="2080363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View group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21679" y="6894732"/>
            <a:ext cx="3497665" cy="706817"/>
            <a:chOff x="0" y="0"/>
            <a:chExt cx="921196" cy="1861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08380" y="6913782"/>
            <a:ext cx="3432176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 Create group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451919" y="6045039"/>
            <a:ext cx="3497665" cy="706817"/>
            <a:chOff x="0" y="0"/>
            <a:chExt cx="921196" cy="18615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101690" y="6057412"/>
            <a:ext cx="2099736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 Edit group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451919" y="6894732"/>
            <a:ext cx="4227334" cy="706817"/>
            <a:chOff x="0" y="0"/>
            <a:chExt cx="1113372" cy="18615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13372" cy="186158"/>
            </a:xfrm>
            <a:custGeom>
              <a:avLst/>
              <a:gdLst/>
              <a:ahLst/>
              <a:cxnLst/>
              <a:rect r="r" b="b" t="t" l="l"/>
              <a:pathLst>
                <a:path h="186158" w="1113372">
                  <a:moveTo>
                    <a:pt x="0" y="0"/>
                  </a:moveTo>
                  <a:lnTo>
                    <a:pt x="1113372" y="0"/>
                  </a:lnTo>
                  <a:lnTo>
                    <a:pt x="1113372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1113372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4556694" y="6902741"/>
            <a:ext cx="4477973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Modify group member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187709" y="6040898"/>
            <a:ext cx="3497665" cy="706817"/>
            <a:chOff x="0" y="0"/>
            <a:chExt cx="921196" cy="18615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712187" y="6053048"/>
            <a:ext cx="2448708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Delete group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806218" y="9505950"/>
            <a:ext cx="5292360" cy="706817"/>
            <a:chOff x="0" y="0"/>
            <a:chExt cx="1393873" cy="18615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393873" cy="186158"/>
            </a:xfrm>
            <a:custGeom>
              <a:avLst/>
              <a:gdLst/>
              <a:ahLst/>
              <a:cxnLst/>
              <a:rect r="r" b="b" t="t" l="l"/>
              <a:pathLst>
                <a:path h="186158" w="1393873">
                  <a:moveTo>
                    <a:pt x="0" y="0"/>
                  </a:moveTo>
                  <a:lnTo>
                    <a:pt x="1393873" y="0"/>
                  </a:lnTo>
                  <a:lnTo>
                    <a:pt x="1393873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393873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464728" y="9572625"/>
            <a:ext cx="861580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Poppins"/>
              </a:rPr>
              <a:t>4.Recommendation Engine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712154" y="8423532"/>
            <a:ext cx="3497665" cy="706817"/>
            <a:chOff x="0" y="0"/>
            <a:chExt cx="921196" cy="18615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464728" y="7868249"/>
            <a:ext cx="861580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Poppins"/>
              </a:rPr>
              <a:t>3.NLP Module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581069" y="4499179"/>
            <a:ext cx="4954964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Add document to favourite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9198" y="8452772"/>
            <a:ext cx="3444527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Content classifier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4461444" y="8442582"/>
            <a:ext cx="3497665" cy="706817"/>
            <a:chOff x="0" y="0"/>
            <a:chExt cx="921196" cy="18615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4861897" y="8452772"/>
            <a:ext cx="2828320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Tag generator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33024" y="6047221"/>
            <a:ext cx="3497665" cy="706817"/>
            <a:chOff x="0" y="0"/>
            <a:chExt cx="921196" cy="18615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21196" cy="186158"/>
            </a:xfrm>
            <a:custGeom>
              <a:avLst/>
              <a:gdLst/>
              <a:ahLst/>
              <a:cxnLst/>
              <a:rect r="r" b="b" t="t" l="l"/>
              <a:pathLst>
                <a:path h="186158" w="921196">
                  <a:moveTo>
                    <a:pt x="0" y="0"/>
                  </a:moveTo>
                  <a:lnTo>
                    <a:pt x="921196" y="0"/>
                  </a:lnTo>
                  <a:lnTo>
                    <a:pt x="921196" y="186158"/>
                  </a:lnTo>
                  <a:lnTo>
                    <a:pt x="0" y="186158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57150"/>
              <a:ext cx="921196" cy="24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2188861" y="6057412"/>
            <a:ext cx="3241827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Edit user profile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7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0804" y="1028711"/>
            <a:ext cx="7444746" cy="7181828"/>
          </a:xfrm>
          <a:custGeom>
            <a:avLst/>
            <a:gdLst/>
            <a:ahLst/>
            <a:cxnLst/>
            <a:rect r="r" b="b" t="t" l="l"/>
            <a:pathLst>
              <a:path h="7181828" w="7444746">
                <a:moveTo>
                  <a:pt x="0" y="0"/>
                </a:moveTo>
                <a:lnTo>
                  <a:pt x="7444746" y="0"/>
                </a:lnTo>
                <a:lnTo>
                  <a:pt x="7444746" y="7181828"/>
                </a:lnTo>
                <a:lnTo>
                  <a:pt x="0" y="7181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4096" y="3953768"/>
            <a:ext cx="2108010" cy="4256771"/>
          </a:xfrm>
          <a:custGeom>
            <a:avLst/>
            <a:gdLst/>
            <a:ahLst/>
            <a:cxnLst/>
            <a:rect r="r" b="b" t="t" l="l"/>
            <a:pathLst>
              <a:path h="4256771" w="2108010">
                <a:moveTo>
                  <a:pt x="0" y="0"/>
                </a:moveTo>
                <a:lnTo>
                  <a:pt x="2108010" y="0"/>
                </a:lnTo>
                <a:lnTo>
                  <a:pt x="2108010" y="4256771"/>
                </a:lnTo>
                <a:lnTo>
                  <a:pt x="0" y="425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4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8195" y="443558"/>
            <a:ext cx="6914590" cy="1779906"/>
            <a:chOff x="0" y="0"/>
            <a:chExt cx="9219453" cy="2373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04875"/>
              <a:ext cx="9219453" cy="146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60"/>
                </a:lnSpc>
              </a:pPr>
              <a:r>
                <a:rPr lang="en-US" sz="7000">
                  <a:solidFill>
                    <a:srgbClr val="FFFFFF"/>
                  </a:solidFill>
                  <a:latin typeface="Poppins Ultra-Bold"/>
                </a:rPr>
                <a:t>MODULE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7366337" cy="101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240">
                  <a:solidFill>
                    <a:srgbClr val="FFFFFF"/>
                  </a:solidFill>
                  <a:latin typeface="Poppins"/>
                </a:rPr>
                <a:t>NLP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2013" y="4113529"/>
            <a:ext cx="8413291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trike="noStrike" u="none">
                <a:solidFill>
                  <a:srgbClr val="FFFFFF"/>
                </a:solidFill>
                <a:latin typeface="Poppins"/>
              </a:rPr>
              <a:t>Consist of 1.7M+ scholar papers metadata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195" y="2544067"/>
            <a:ext cx="6453818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80">
                <a:solidFill>
                  <a:srgbClr val="FFFFFF"/>
                </a:solidFill>
                <a:latin typeface="Poppins"/>
              </a:rPr>
              <a:t>Content Classifier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195" y="3353692"/>
            <a:ext cx="9777127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Dataset (json) get from Kaggle - arXiv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013" y="4800600"/>
            <a:ext cx="8413291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</a:rPr>
              <a:t>Only select CS category document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013" y="6174741"/>
            <a:ext cx="8413291" cy="102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</a:rPr>
              <a:t>Only title, abstract, and categories have been filter out for training 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2013" y="5487671"/>
            <a:ext cx="8413291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</a:rPr>
              <a:t>Remove the field beside CS category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C27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8229" y="4119092"/>
            <a:ext cx="6923454" cy="11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7000">
                <a:solidFill>
                  <a:srgbClr val="FFFFFF"/>
                </a:solidFill>
                <a:latin typeface="Poppins Ultra-Bold"/>
              </a:rPr>
              <a:t>DEMO SECTION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1068229" y="5486870"/>
            <a:ext cx="1929457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2306479" y="-1238250"/>
            <a:ext cx="609600" cy="3086100"/>
            <a:chOff x="0" y="0"/>
            <a:chExt cx="1605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53" cy="812800"/>
            </a:xfrm>
            <a:custGeom>
              <a:avLst/>
              <a:gdLst/>
              <a:ahLst/>
              <a:cxnLst/>
              <a:rect r="r" b="b" t="t" l="l"/>
              <a:pathLst>
                <a:path h="812800" w="160553">
                  <a:moveTo>
                    <a:pt x="0" y="0"/>
                  </a:moveTo>
                  <a:lnTo>
                    <a:pt x="160553" y="0"/>
                  </a:lnTo>
                  <a:lnTo>
                    <a:pt x="1605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055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97603" y="6172200"/>
            <a:ext cx="518972" cy="3086100"/>
            <a:chOff x="0" y="0"/>
            <a:chExt cx="13668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684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84">
                  <a:moveTo>
                    <a:pt x="0" y="0"/>
                  </a:moveTo>
                  <a:lnTo>
                    <a:pt x="136684" y="0"/>
                  </a:lnTo>
                  <a:lnTo>
                    <a:pt x="1366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668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9375"/>
            <a:ext cx="7658256" cy="4010393"/>
          </a:xfrm>
          <a:custGeom>
            <a:avLst/>
            <a:gdLst/>
            <a:ahLst/>
            <a:cxnLst/>
            <a:rect r="r" b="b" t="t" l="l"/>
            <a:pathLst>
              <a:path h="4010393" w="7658256">
                <a:moveTo>
                  <a:pt x="0" y="0"/>
                </a:moveTo>
                <a:lnTo>
                  <a:pt x="7658256" y="0"/>
                </a:lnTo>
                <a:lnTo>
                  <a:pt x="7658256" y="4010393"/>
                </a:lnTo>
                <a:lnTo>
                  <a:pt x="0" y="4010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73" r="0" b="-136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100" y="3600450"/>
            <a:ext cx="518972" cy="3086100"/>
            <a:chOff x="0" y="0"/>
            <a:chExt cx="13668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684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84">
                  <a:moveTo>
                    <a:pt x="0" y="0"/>
                  </a:moveTo>
                  <a:lnTo>
                    <a:pt x="136684" y="0"/>
                  </a:lnTo>
                  <a:lnTo>
                    <a:pt x="1366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668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2141" y="7641938"/>
            <a:ext cx="638611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C277E"/>
                </a:solidFill>
                <a:latin typeface="Poppins"/>
              </a:rPr>
              <a:t>Overall finished around 50% of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2141" y="5946341"/>
            <a:ext cx="5565244" cy="11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7000">
                <a:solidFill>
                  <a:srgbClr val="1C277E"/>
                </a:solidFill>
                <a:latin typeface="Poppins Ultra-Bold"/>
              </a:rPr>
              <a:t>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2141" y="5231966"/>
            <a:ext cx="537454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spc="240">
                <a:solidFill>
                  <a:srgbClr val="1C277E"/>
                </a:solidFill>
                <a:latin typeface="Poppins"/>
              </a:rPr>
              <a:t>WRAPPING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41485" y="664600"/>
            <a:ext cx="2699941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C277E"/>
                </a:solidFill>
                <a:latin typeface="Poppins Ultra-Bold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27450" y="1637015"/>
            <a:ext cx="8733770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743"/>
              </a:lnSpc>
              <a:buFont typeface="Arial"/>
              <a:buChar char="•"/>
            </a:pPr>
            <a:r>
              <a:rPr lang="en-US" sz="2399">
                <a:solidFill>
                  <a:srgbClr val="1C277E"/>
                </a:solidFill>
                <a:latin typeface="Poppins"/>
              </a:rPr>
              <a:t>Dataset too big</a:t>
            </a:r>
          </a:p>
          <a:p>
            <a:pPr>
              <a:lnSpc>
                <a:spcPts val="3743"/>
              </a:lnSpc>
            </a:pPr>
          </a:p>
          <a:p>
            <a:pPr marL="518158" indent="-259079" lvl="1">
              <a:lnSpc>
                <a:spcPts val="3743"/>
              </a:lnSpc>
              <a:buFont typeface="Arial"/>
              <a:buChar char="•"/>
            </a:pPr>
            <a:r>
              <a:rPr lang="en-US" sz="2399">
                <a:solidFill>
                  <a:srgbClr val="1C277E"/>
                </a:solidFill>
                <a:latin typeface="Poppins"/>
              </a:rPr>
              <a:t>Lack of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25399" y="5675278"/>
            <a:ext cx="2932113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C277E"/>
                </a:solidFill>
                <a:latin typeface="Poppins Ultra-Bold"/>
              </a:rPr>
              <a:t>Future 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7450" y="6698264"/>
            <a:ext cx="8731850" cy="186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743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C277E"/>
                </a:solidFill>
                <a:latin typeface="Poppins"/>
              </a:rPr>
              <a:t>Continue implement all functionality of system</a:t>
            </a:r>
          </a:p>
          <a:p>
            <a:pPr algn="l">
              <a:lnSpc>
                <a:spcPts val="3743"/>
              </a:lnSpc>
              <a:spcBef>
                <a:spcPct val="0"/>
              </a:spcBef>
            </a:pPr>
          </a:p>
          <a:p>
            <a:pPr algn="l" marL="518158" indent="-259079" lvl="1">
              <a:lnSpc>
                <a:spcPts val="374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1C277E"/>
                </a:solidFill>
                <a:latin typeface="Poppins"/>
              </a:rPr>
              <a:t>Train model and integrate to the system</a:t>
            </a:r>
          </a:p>
          <a:p>
            <a:pPr algn="l" marL="0" indent="0" lvl="0">
              <a:lnSpc>
                <a:spcPts val="37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C27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8229" y="4119092"/>
            <a:ext cx="6923454" cy="11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7000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1068229" y="5486870"/>
            <a:ext cx="1929457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2306479" y="-1238250"/>
            <a:ext cx="609600" cy="3086100"/>
            <a:chOff x="0" y="0"/>
            <a:chExt cx="1605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53" cy="812800"/>
            </a:xfrm>
            <a:custGeom>
              <a:avLst/>
              <a:gdLst/>
              <a:ahLst/>
              <a:cxnLst/>
              <a:rect r="r" b="b" t="t" l="l"/>
              <a:pathLst>
                <a:path h="812800" w="160553">
                  <a:moveTo>
                    <a:pt x="0" y="0"/>
                  </a:moveTo>
                  <a:lnTo>
                    <a:pt x="160553" y="0"/>
                  </a:lnTo>
                  <a:lnTo>
                    <a:pt x="1605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055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97603" y="6172200"/>
            <a:ext cx="518972" cy="3086100"/>
            <a:chOff x="0" y="0"/>
            <a:chExt cx="13668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684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84">
                  <a:moveTo>
                    <a:pt x="0" y="0"/>
                  </a:moveTo>
                  <a:lnTo>
                    <a:pt x="136684" y="0"/>
                  </a:lnTo>
                  <a:lnTo>
                    <a:pt x="1366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668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8229" y="5710708"/>
            <a:ext cx="1193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125">
                <a:solidFill>
                  <a:srgbClr val="FFFFFF"/>
                </a:solidFill>
                <a:latin typeface="Poppins"/>
              </a:rPr>
              <a:t>Q &amp; A Session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DAGBKikYkIs</dc:identifier>
  <dcterms:modified xsi:type="dcterms:W3CDTF">2011-08-01T06:04:30Z</dcterms:modified>
  <cp:revision>1</cp:revision>
  <dc:title>Copy of Grey Final Group Project Discussion Presentation</dc:title>
</cp:coreProperties>
</file>